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Sniglet"/>
      <p:regular r:id="rId36"/>
    </p:embeddedFont>
    <p:embeddedFont>
      <p:font typeface="Dosis"/>
      <p:regular r:id="rId37"/>
      <p:bold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Dosis-regular.fntdata"/><Relationship Id="rId14" Type="http://schemas.openxmlformats.org/officeDocument/2006/relationships/slide" Target="slides/slide10.xml"/><Relationship Id="rId36" Type="http://schemas.openxmlformats.org/officeDocument/2006/relationships/font" Target="fonts/Sniglet-regular.fntdata"/><Relationship Id="rId17" Type="http://schemas.openxmlformats.org/officeDocument/2006/relationships/slide" Target="slides/slide13.xml"/><Relationship Id="rId39" Type="http://schemas.openxmlformats.org/officeDocument/2006/relationships/font" Target="fonts/Oswald-regular.fntdata"/><Relationship Id="rId16" Type="http://schemas.openxmlformats.org/officeDocument/2006/relationships/slide" Target="slides/slide12.xml"/><Relationship Id="rId38" Type="http://schemas.openxmlformats.org/officeDocument/2006/relationships/font" Target="fonts/Dosi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d6b4ecb04407eb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d6b4ecb04407eb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baf51300d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1baf51300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d6b4ecb04407eb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d6b4ecb04407eb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D4965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Loneliness, fear of infection, suffering and death for oneself and for loved ones, grief after bereavement and </a:t>
            </a:r>
            <a:r>
              <a:rPr b="1" lang="en" sz="1500">
                <a:solidFill>
                  <a:srgbClr val="3D4965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financial worries</a:t>
            </a:r>
            <a:r>
              <a:rPr lang="en" sz="1400">
                <a:solidFill>
                  <a:srgbClr val="3D4965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have also all been cited as </a:t>
            </a:r>
            <a:r>
              <a:rPr b="1" lang="en" sz="1500">
                <a:solidFill>
                  <a:srgbClr val="3D4965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stressors leading to anxiety and depression.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d6b4ecb04407eb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d6b4ecb04407eb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d6b4ecb04407eb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d6b4ecb04407eb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 -&gt; performance nhung da den chet o phan dau vao access. Them stt de theo doi va de nam luan diem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81498555b_7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281498555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Khong co hoc dc onl thi ko access dc not only lesson missed but also teachers-instruction miss;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d6b4ecb04407eb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d6b4ecb04407eb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8ccfa0a79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8ccfa0a7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81498555b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81498555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c73c85e0e3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c73c85e0e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719a9332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719a933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81498555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8149855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281498555b_6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281498555b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8cdd891d3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8cdd891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281498555b_6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281498555b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baf51300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baf5130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8ccfa0a7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28ccfa0a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281498555b_6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281498555b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d6b4ecb04407eb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d6b4ecb04407eb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7d6b4ecb04407eb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7d6b4ecb04407eb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281498555b_3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281498555b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d6b4ecb04407eb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d6b4ecb04407eb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d6b4ecb04407eb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d6b4ecb04407eb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d6b4ecb04407eb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d6b4ecb04407eb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 them hinh nhu vach song wifi the hien urban context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281498555b_6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281498555b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d6b4ecb04407eb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d6b4ecb04407eb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theo free lunch và m</a:t>
            </a:r>
            <a:r>
              <a:rPr lang="en"/>
              <a:t>àu da, đổi màu da trắng màu xanh da đen màu đỏ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rect b="b" l="l" r="r" t="t"/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rect b="b" l="l" r="r" t="t"/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1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522" name="Google Shape;522;p11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/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9pPr>
          </a:lstStyle>
          <a:p/>
        </p:txBody>
      </p:sp>
      <p:sp>
        <p:nvSpPr>
          <p:cNvPr id="194" name="Google Shape;194;p3"/>
          <p:cNvSpPr txBox="1"/>
          <p:nvPr>
            <p:ph idx="1" type="subTitle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7350" lvl="0" marL="457200" rtl="0" algn="ctr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b="1" sz="2500">
                <a:solidFill>
                  <a:srgbClr val="1C4587"/>
                </a:solidFill>
              </a:defRPr>
            </a:lvl1pPr>
            <a:lvl2pPr indent="-387350" lvl="1" marL="914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b="1" sz="2500">
                <a:solidFill>
                  <a:srgbClr val="1C4587"/>
                </a:solidFill>
              </a:defRPr>
            </a:lvl2pPr>
            <a:lvl3pPr indent="-387350" lvl="2" marL="1371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3pPr>
            <a:lvl4pPr indent="-387350" lvl="3" marL="1828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4pPr>
            <a:lvl5pPr indent="-387350" lvl="4" marL="22860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5pPr>
            <a:lvl6pPr indent="-387350" lvl="5" marL="27432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6pPr>
            <a:lvl7pPr indent="-387350" lvl="6" marL="3200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7pPr>
            <a:lvl8pPr indent="-387350" lvl="7" marL="3657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8pPr>
            <a:lvl9pPr indent="-387350" lvl="8" marL="411480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92" name="Google Shape;292;p5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" name="Google Shape;324;p5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7" name="Google Shape;327;p6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28" name="Google Shape;328;p6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0" name="Google Shape;360;p6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7"/>
          <p:cNvSpPr txBox="1"/>
          <p:nvPr>
            <p:ph idx="1" type="body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4" name="Google Shape;364;p7"/>
          <p:cNvSpPr txBox="1"/>
          <p:nvPr>
            <p:ph idx="2" type="body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5" name="Google Shape;365;p7"/>
          <p:cNvSpPr txBox="1"/>
          <p:nvPr>
            <p:ph idx="3" type="body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7" name="Google Shape;397;p7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31" name="Google Shape;431;p8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34" name="Google Shape;434;p9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2" name="Google Shape;442;p9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4" name="Google Shape;444;p9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7" name="Google Shape;447;p9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1" name="Google Shape;451;p9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3" name="Google Shape;453;p9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4" name="Google Shape;454;p9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5" name="Google Shape;455;p9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9" name="Google Shape;459;p9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0" name="Google Shape;460;p9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1" name="Google Shape;461;p9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2" name="Google Shape;462;p9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3" name="Google Shape;463;p9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4" name="Google Shape;464;p9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5" name="Google Shape;465;p9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6" name="Google Shape;466;p9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9" name="Google Shape;469;p9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0" name="Google Shape;470;p9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1" name="Google Shape;471;p9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5" name="Google Shape;475;p9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rect b="b" l="l" r="r" t="t"/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rect b="b" l="l" r="r" t="t"/>
              <a:pathLst>
                <a:path extrusionOk="0" fill="none" h="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159" name="Google Shape;159;p1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60" name="Google Shape;160;p1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33.png"/><Relationship Id="rId5" Type="http://schemas.openxmlformats.org/officeDocument/2006/relationships/image" Target="../media/image11.jp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mckinsey.com/industries/public-and-social-sector/our-insights/covid-19-and-learning-loss-disparities-grow-and-students-need-help?fbclid=IwAR208dJcNPD9YqAHSm_hdquu1CmDNOV77aQ99fqJGX7ZYdpLKXI-2_Plzj8" TargetMode="External"/><Relationship Id="rId4" Type="http://schemas.openxmlformats.org/officeDocument/2006/relationships/hyperlink" Target="https://www.kff.org/coronavirus-covid-19/poll-finding/kff-covid-19-vaccine-monitor-april-2022/" TargetMode="External"/><Relationship Id="rId5" Type="http://schemas.openxmlformats.org/officeDocument/2006/relationships/hyperlink" Target="https://www.kff.org/coronavirus-covid-19/?fbclid=IwAR3cSex_Tp3JcFdkpW1GIyfJVtjm9DcVvttw0IfWKwt87b9OqKMhoJ49NYQ" TargetMode="External"/><Relationship Id="rId6" Type="http://schemas.openxmlformats.org/officeDocument/2006/relationships/hyperlink" Target="https://www.kff.org/coronavirus-covid-19/?fbclid=IwAR3cSex_Tp3JcFdkpW1GIyfJVtjm9DcVvttw0IfWKwt87b9OqKMhoJ49NYQ" TargetMode="External"/><Relationship Id="rId7" Type="http://schemas.openxmlformats.org/officeDocument/2006/relationships/hyperlink" Target="https://www.kff.org/coronavirus-covid-19/?fbclid=IwAR3cSex_Tp3JcFdkpW1GIyfJVtjm9DcVvttw0IfWKwt87b9OqKMhoJ49NYQ" TargetMode="External"/><Relationship Id="rId8" Type="http://schemas.openxmlformats.org/officeDocument/2006/relationships/hyperlink" Target="https://www.who.int/news/item/02-03-2022-covid-19-pandemic-triggers-25-increase-in-prevalence-of-anxiety-and-depression-worldwid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oecd.org/coronavirus/policy-responses/the-unequal-impact-of-covid-19-a-spotlight-on-frontline-workers-migrants-and-racial-ethnic-minorities-f36e931e/" TargetMode="External"/><Relationship Id="rId4" Type="http://schemas.openxmlformats.org/officeDocument/2006/relationships/hyperlink" Target="https://nces.ed.gov/programs/coe/indicator/cch" TargetMode="External"/><Relationship Id="rId5" Type="http://schemas.openxmlformats.org/officeDocument/2006/relationships/hyperlink" Target="https://www.kff.org/other/state-indicator/adults-reporting-symptoms-of-anxiety-or-depressive-disorder-during-covid-19-pandemic/?currentTimeframe=0&amp;sortModel=%7B%22colId%22:%22Location%22,%22sort%22:%22asc%22%7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hyperlink" Target="https://abcnews.go.com/Health/wireStory/reversal-nyc-mayor-remote-option-schools-82248518?fbclid=IwAR2nDLptVii2y6D8k7ozy42CcA7n-vcZlk-ed5u3ChDiGpCEiJJrQ7J1DQ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LEARNING GAP IN COVID-19</a:t>
            </a:r>
            <a:endParaRPr/>
          </a:p>
        </p:txBody>
      </p:sp>
      <p:sp>
        <p:nvSpPr>
          <p:cNvPr id="530" name="Google Shape;530;p13"/>
          <p:cNvSpPr txBox="1"/>
          <p:nvPr/>
        </p:nvSpPr>
        <p:spPr>
          <a:xfrm>
            <a:off x="6018175" y="2500500"/>
            <a:ext cx="234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By Tram Vu, Nam  Nguyen &amp;  Anh Bui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2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22"/>
          <p:cNvSpPr txBox="1"/>
          <p:nvPr>
            <p:ph type="title"/>
          </p:nvPr>
        </p:nvSpPr>
        <p:spPr>
          <a:xfrm>
            <a:off x="747925" y="225025"/>
            <a:ext cx="7608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Students</a:t>
            </a: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 used similar </a:t>
            </a: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Digital Learning Product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610" name="Google Shape;6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1188450"/>
            <a:ext cx="5823755" cy="156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75" y="2973500"/>
            <a:ext cx="5823750" cy="151470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2"/>
          <p:cNvSpPr txBox="1"/>
          <p:nvPr/>
        </p:nvSpPr>
        <p:spPr>
          <a:xfrm>
            <a:off x="6755050" y="1938525"/>
            <a:ext cx="197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Top products: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Google Docs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Google Classroom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Youtube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Canvas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Schoology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Kahoot!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Meet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/>
          <p:nvPr>
            <p:ph idx="1" type="body"/>
          </p:nvPr>
        </p:nvSpPr>
        <p:spPr>
          <a:xfrm>
            <a:off x="1625925" y="1583775"/>
            <a:ext cx="6435600" cy="13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300">
                <a:highlight>
                  <a:schemeClr val="lt1"/>
                </a:highlight>
              </a:rPr>
              <a:t>So What affects Access and Engagement? </a:t>
            </a:r>
            <a:endParaRPr sz="4300">
              <a:highlight>
                <a:schemeClr val="lt1"/>
              </a:highlight>
            </a:endParaRPr>
          </a:p>
        </p:txBody>
      </p:sp>
      <p:sp>
        <p:nvSpPr>
          <p:cNvPr id="618" name="Google Shape;618;p23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23"/>
          <p:cNvSpPr txBox="1"/>
          <p:nvPr/>
        </p:nvSpPr>
        <p:spPr>
          <a:xfrm>
            <a:off x="1711725" y="3020275"/>
            <a:ext cx="57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Introduce No Internet Connection, No computer and Depression.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4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2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Factors correlate to Engagement and Access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626" name="Google Shape;626;p24"/>
          <p:cNvSpPr txBox="1"/>
          <p:nvPr/>
        </p:nvSpPr>
        <p:spPr>
          <a:xfrm>
            <a:off x="6139675" y="1687400"/>
            <a:ext cx="25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27" name="Google Shape;627;p24"/>
          <p:cNvSpPr/>
          <p:nvPr/>
        </p:nvSpPr>
        <p:spPr>
          <a:xfrm>
            <a:off x="6139675" y="1623225"/>
            <a:ext cx="2297322" cy="528552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Expenditures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28" name="Google Shape;628;p24"/>
          <p:cNvSpPr/>
          <p:nvPr/>
        </p:nvSpPr>
        <p:spPr>
          <a:xfrm>
            <a:off x="6139675" y="2335975"/>
            <a:ext cx="2297322" cy="528552"/>
          </a:xfrm>
          <a:prstGeom prst="flowChartTerminator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No INTERNET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29" name="Google Shape;629;p24"/>
          <p:cNvSpPr/>
          <p:nvPr/>
        </p:nvSpPr>
        <p:spPr>
          <a:xfrm>
            <a:off x="6139675" y="3048725"/>
            <a:ext cx="2297322" cy="528552"/>
          </a:xfrm>
          <a:prstGeom prst="flowChartTermina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No COMPUTER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30" name="Google Shape;630;p24"/>
          <p:cNvSpPr/>
          <p:nvPr/>
        </p:nvSpPr>
        <p:spPr>
          <a:xfrm>
            <a:off x="6139675" y="3761475"/>
            <a:ext cx="2297322" cy="528552"/>
          </a:xfrm>
          <a:prstGeom prst="flowChartTerminator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Depression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31" name="Google Shape;6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58" y="1142475"/>
            <a:ext cx="4981716" cy="377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5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25"/>
          <p:cNvSpPr txBox="1"/>
          <p:nvPr>
            <p:ph type="title"/>
          </p:nvPr>
        </p:nvSpPr>
        <p:spPr>
          <a:xfrm>
            <a:off x="13575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Larger expenditures </a:t>
            </a: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does translate to HIGHER</a:t>
            </a: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 access and engagement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638" name="Google Shape;6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14" y="3066496"/>
            <a:ext cx="5867802" cy="181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461" y="1215475"/>
            <a:ext cx="5867766" cy="181827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5"/>
          <p:cNvSpPr txBox="1"/>
          <p:nvPr/>
        </p:nvSpPr>
        <p:spPr>
          <a:xfrm>
            <a:off x="829525" y="91975"/>
            <a:ext cx="604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1.</a:t>
            </a:r>
            <a:endParaRPr b="1" sz="61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6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26"/>
          <p:cNvSpPr txBox="1"/>
          <p:nvPr>
            <p:ph type="title"/>
          </p:nvPr>
        </p:nvSpPr>
        <p:spPr>
          <a:xfrm>
            <a:off x="1433725" y="225025"/>
            <a:ext cx="7546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Access is affected by Internet Connection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647" name="Google Shape;647;p26"/>
          <p:cNvSpPr txBox="1"/>
          <p:nvPr/>
        </p:nvSpPr>
        <p:spPr>
          <a:xfrm>
            <a:off x="3304000" y="4328500"/>
            <a:ext cx="510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Dosis"/>
                <a:ea typeface="Dosis"/>
                <a:cs typeface="Dosis"/>
                <a:sym typeface="Dosis"/>
              </a:rPr>
              <a:t>*Note: Internet availability </a:t>
            </a:r>
            <a:r>
              <a:rPr i="1" lang="en" sz="1200">
                <a:latin typeface="Dosis"/>
                <a:ea typeface="Dosis"/>
                <a:cs typeface="Dosis"/>
                <a:sym typeface="Dosis"/>
              </a:rPr>
              <a:t>referred</a:t>
            </a:r>
            <a:r>
              <a:rPr i="1" lang="en" sz="1200">
                <a:latin typeface="Dosis"/>
                <a:ea typeface="Dosis"/>
                <a:cs typeface="Dosis"/>
                <a:sym typeface="Dosis"/>
              </a:rPr>
              <a:t> to households having internet connection by State</a:t>
            </a:r>
            <a:endParaRPr i="1" sz="1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48" name="Google Shape;6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0" y="1460825"/>
            <a:ext cx="7546373" cy="277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6"/>
          <p:cNvSpPr txBox="1"/>
          <p:nvPr/>
        </p:nvSpPr>
        <p:spPr>
          <a:xfrm>
            <a:off x="753325" y="91975"/>
            <a:ext cx="745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2</a:t>
            </a:r>
            <a:r>
              <a:rPr b="1" lang="en" sz="61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b="1" sz="61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7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5" name="Google Shape;655;p27"/>
          <p:cNvSpPr txBox="1"/>
          <p:nvPr>
            <p:ph type="title"/>
          </p:nvPr>
        </p:nvSpPr>
        <p:spPr>
          <a:xfrm>
            <a:off x="747925" y="225025"/>
            <a:ext cx="8269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chemeClr val="lt1"/>
                </a:highlight>
              </a:rPr>
              <a:t>Black students has limited </a:t>
            </a:r>
            <a:r>
              <a:rPr lang="en" sz="2400">
                <a:solidFill>
                  <a:schemeClr val="dk2"/>
                </a:solidFill>
                <a:highlight>
                  <a:schemeClr val="lt1"/>
                </a:highlight>
              </a:rPr>
              <a:t>Computer and Internet Access</a:t>
            </a:r>
            <a:endParaRPr sz="2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656" name="Google Shape;6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825"/>
            <a:ext cx="4331450" cy="339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250" y="1234825"/>
            <a:ext cx="4343349" cy="33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28"/>
          <p:cNvSpPr txBox="1"/>
          <p:nvPr>
            <p:ph type="title"/>
          </p:nvPr>
        </p:nvSpPr>
        <p:spPr>
          <a:xfrm>
            <a:off x="1459325" y="443175"/>
            <a:ext cx="7062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Blacks does not feel secure during Covid-19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664" name="Google Shape;664;p28"/>
          <p:cNvSpPr txBox="1"/>
          <p:nvPr/>
        </p:nvSpPr>
        <p:spPr>
          <a:xfrm>
            <a:off x="3116250" y="4187150"/>
            <a:ext cx="47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Source: </a:t>
            </a:r>
            <a:r>
              <a:rPr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PNAS,  2021,  Pandemic precarity: COVID-19 is exposing and exacerbating inequalities in the American heartland, </a:t>
            </a:r>
            <a:endParaRPr i="1" sz="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65" name="Google Shape;665;p28"/>
          <p:cNvPicPr preferRelativeResize="0"/>
          <p:nvPr/>
        </p:nvPicPr>
        <p:blipFill rotWithShape="1">
          <a:blip r:embed="rId3">
            <a:alphaModFix/>
          </a:blip>
          <a:srcRect b="0" l="823" r="0" t="1136"/>
          <a:stretch/>
        </p:blipFill>
        <p:spPr>
          <a:xfrm>
            <a:off x="1285475" y="1493275"/>
            <a:ext cx="6594476" cy="26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8"/>
          <p:cNvSpPr txBox="1"/>
          <p:nvPr/>
        </p:nvSpPr>
        <p:spPr>
          <a:xfrm>
            <a:off x="757325" y="89025"/>
            <a:ext cx="8544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3.</a:t>
            </a:r>
            <a:endParaRPr b="1" sz="61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29"/>
          <p:cNvSpPr txBox="1"/>
          <p:nvPr>
            <p:ph type="title"/>
          </p:nvPr>
        </p:nvSpPr>
        <p:spPr>
          <a:xfrm>
            <a:off x="671725" y="188900"/>
            <a:ext cx="8558700" cy="11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40000"/>
              </a:lnSpc>
              <a:spcBef>
                <a:spcPts val="4400"/>
              </a:spcBef>
              <a:spcAft>
                <a:spcPts val="1700"/>
              </a:spcAft>
              <a:buNone/>
            </a:pPr>
            <a:r>
              <a:rPr lang="en" sz="2800">
                <a:solidFill>
                  <a:srgbClr val="0B0064"/>
                </a:solidFill>
                <a:highlight>
                  <a:schemeClr val="lt1"/>
                </a:highlight>
              </a:rPr>
              <a:t>Blacks were impacted more by crisis</a:t>
            </a:r>
            <a:endParaRPr sz="2800"/>
          </a:p>
        </p:txBody>
      </p:sp>
      <p:pic>
        <p:nvPicPr>
          <p:cNvPr id="673" name="Google Shape;6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850" y="1127700"/>
            <a:ext cx="5042825" cy="36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0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3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MORE Remote Learning for Black</a:t>
            </a:r>
            <a:endParaRPr sz="32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680" name="Google Shape;6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45250"/>
            <a:ext cx="5355226" cy="3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0"/>
          <p:cNvSpPr txBox="1"/>
          <p:nvPr/>
        </p:nvSpPr>
        <p:spPr>
          <a:xfrm>
            <a:off x="6331800" y="3556525"/>
            <a:ext cx="231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“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Black are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under-average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In-person Instruction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”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2" name="Google Shape;682;p30"/>
          <p:cNvSpPr txBox="1"/>
          <p:nvPr/>
        </p:nvSpPr>
        <p:spPr>
          <a:xfrm>
            <a:off x="12573000" y="990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20% higher in  Remote Learning</a:t>
            </a:r>
            <a:endParaRPr/>
          </a:p>
        </p:txBody>
      </p:sp>
      <p:sp>
        <p:nvSpPr>
          <p:cNvPr id="683" name="Google Shape;683;p30"/>
          <p:cNvSpPr txBox="1"/>
          <p:nvPr/>
        </p:nvSpPr>
        <p:spPr>
          <a:xfrm>
            <a:off x="13258800" y="381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20% higher in  Remote Learning</a:t>
            </a:r>
            <a:endParaRPr/>
          </a:p>
        </p:txBody>
      </p:sp>
      <p:sp>
        <p:nvSpPr>
          <p:cNvPr id="684" name="Google Shape;684;p30"/>
          <p:cNvSpPr txBox="1"/>
          <p:nvPr/>
        </p:nvSpPr>
        <p:spPr>
          <a:xfrm>
            <a:off x="6331800" y="2918263"/>
            <a:ext cx="237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“69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%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 Black have to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learn remotely.”</a:t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85" name="Google Shape;685;p30"/>
          <p:cNvSpPr txBox="1"/>
          <p:nvPr/>
        </p:nvSpPr>
        <p:spPr>
          <a:xfrm>
            <a:off x="2438400" y="4572000"/>
            <a:ext cx="376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Source:</a:t>
            </a:r>
            <a:r>
              <a:rPr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McKinsey, 2022, COVID-19 and learning loss—disparities grow and students need help</a:t>
            </a:r>
            <a:endParaRPr sz="1000"/>
          </a:p>
        </p:txBody>
      </p:sp>
      <p:sp>
        <p:nvSpPr>
          <p:cNvPr id="686" name="Google Shape;686;p30"/>
          <p:cNvSpPr txBox="1"/>
          <p:nvPr/>
        </p:nvSpPr>
        <p:spPr>
          <a:xfrm>
            <a:off x="6331800" y="1879800"/>
            <a:ext cx="2557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“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They are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less likely want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their children to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attend in-person classes” 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-17145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(McKinsey, 2022)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1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4004375" y="3931913"/>
            <a:ext cx="625800" cy="66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3" name="Google Shape;693;p31"/>
          <p:cNvSpPr txBox="1"/>
          <p:nvPr/>
        </p:nvSpPr>
        <p:spPr>
          <a:xfrm>
            <a:off x="2553551" y="4530525"/>
            <a:ext cx="35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BIGGER EDUCATIONAL GAP</a:t>
            </a:r>
            <a:endParaRPr b="1" sz="2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4" name="Google Shape;694;p31"/>
          <p:cNvSpPr txBox="1"/>
          <p:nvPr>
            <p:ph type="title"/>
          </p:nvPr>
        </p:nvSpPr>
        <p:spPr>
          <a:xfrm>
            <a:off x="747925" y="377425"/>
            <a:ext cx="7805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DISCUSSION: 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highlight>
                  <a:schemeClr val="lt1"/>
                </a:highlight>
              </a:rPr>
              <a:t>Reason WHY the </a:t>
            </a: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gap grows bigger?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cxnSp>
        <p:nvCxnSpPr>
          <p:cNvPr id="695" name="Google Shape;695;p31"/>
          <p:cNvCxnSpPr/>
          <p:nvPr/>
        </p:nvCxnSpPr>
        <p:spPr>
          <a:xfrm flipH="1" rot="10800000">
            <a:off x="6047350" y="2171425"/>
            <a:ext cx="6042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oval"/>
          </a:ln>
        </p:spPr>
      </p:cxnSp>
      <p:sp>
        <p:nvSpPr>
          <p:cNvPr id="696" name="Google Shape;696;p31"/>
          <p:cNvSpPr txBox="1"/>
          <p:nvPr/>
        </p:nvSpPr>
        <p:spPr>
          <a:xfrm>
            <a:off x="6785975" y="1772700"/>
            <a:ext cx="169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Limited Internet and Computer lead to limited access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7" name="Google Shape;697;p31"/>
          <p:cNvSpPr/>
          <p:nvPr/>
        </p:nvSpPr>
        <p:spPr>
          <a:xfrm>
            <a:off x="2526211" y="1950362"/>
            <a:ext cx="3600275" cy="576911"/>
          </a:xfrm>
          <a:custGeom>
            <a:rect b="b" l="l" r="r" t="t"/>
            <a:pathLst>
              <a:path extrusionOk="0" h="202" w="1261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  </a:t>
            </a:r>
            <a:r>
              <a:rPr b="1"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WIFI- COMPUTER</a:t>
            </a:r>
            <a:endParaRPr b="1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8" name="Google Shape;698;p31"/>
          <p:cNvSpPr/>
          <p:nvPr/>
        </p:nvSpPr>
        <p:spPr>
          <a:xfrm>
            <a:off x="2749810" y="2430042"/>
            <a:ext cx="3154200" cy="571245"/>
          </a:xfrm>
          <a:custGeom>
            <a:rect b="b" l="l" r="r" t="t"/>
            <a:pathLst>
              <a:path extrusionOk="0" h="200" w="1105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ACCESS</a:t>
            </a:r>
            <a:endParaRPr b="1"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9" name="Google Shape;699;p31"/>
          <p:cNvSpPr/>
          <p:nvPr/>
        </p:nvSpPr>
        <p:spPr>
          <a:xfrm>
            <a:off x="2518267" y="1650693"/>
            <a:ext cx="3603000" cy="3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0" name="Google Shape;700;p31"/>
          <p:cNvSpPr/>
          <p:nvPr/>
        </p:nvSpPr>
        <p:spPr>
          <a:xfrm>
            <a:off x="2959100" y="2904056"/>
            <a:ext cx="2717800" cy="523200"/>
          </a:xfrm>
          <a:custGeom>
            <a:rect b="b" l="l" r="r" t="t"/>
            <a:pathLst>
              <a:path extrusionOk="0" h="200" w="1105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MENTAL HEALTH</a:t>
            </a:r>
            <a:endParaRPr b="1"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01" name="Google Shape;701;p31"/>
          <p:cNvCxnSpPr/>
          <p:nvPr/>
        </p:nvCxnSpPr>
        <p:spPr>
          <a:xfrm rot="10800000">
            <a:off x="2451625" y="3105500"/>
            <a:ext cx="54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oval"/>
          </a:ln>
        </p:spPr>
      </p:cxnSp>
      <p:sp>
        <p:nvSpPr>
          <p:cNvPr id="702" name="Google Shape;702;p31"/>
          <p:cNvSpPr txBox="1"/>
          <p:nvPr/>
        </p:nvSpPr>
        <p:spPr>
          <a:xfrm>
            <a:off x="849025" y="2797700"/>
            <a:ext cx="15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Depression prolongs Remote learning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3" name="Google Shape;703;p31"/>
          <p:cNvSpPr/>
          <p:nvPr/>
        </p:nvSpPr>
        <p:spPr>
          <a:xfrm>
            <a:off x="3162300" y="3330025"/>
            <a:ext cx="2324100" cy="523200"/>
          </a:xfrm>
          <a:custGeom>
            <a:rect b="b" l="l" r="r" t="t"/>
            <a:pathLst>
              <a:path extrusionOk="0" h="200" w="1105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ENGAGEMENT</a:t>
            </a:r>
            <a:endParaRPr b="1"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4"/>
          <p:cNvSpPr txBox="1"/>
          <p:nvPr>
            <p:ph idx="4294967295" type="ctrTitle"/>
          </p:nvPr>
        </p:nvSpPr>
        <p:spPr>
          <a:xfrm>
            <a:off x="2333475" y="357473"/>
            <a:ext cx="4641300" cy="8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</a:rPr>
              <a:t>Hi! Meet the Team</a:t>
            </a:r>
            <a:endParaRPr sz="4400">
              <a:solidFill>
                <a:schemeClr val="dk2"/>
              </a:solidFill>
            </a:endParaRPr>
          </a:p>
        </p:txBody>
      </p:sp>
      <p:sp>
        <p:nvSpPr>
          <p:cNvPr id="536" name="Google Shape;536;p14"/>
          <p:cNvSpPr txBox="1"/>
          <p:nvPr>
            <p:ph idx="4294967295" type="body"/>
          </p:nvPr>
        </p:nvSpPr>
        <p:spPr>
          <a:xfrm>
            <a:off x="985175" y="3048850"/>
            <a:ext cx="22797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/>
              <a:t>Nam Nguyen</a:t>
            </a:r>
            <a:endParaRPr sz="1400"/>
          </a:p>
        </p:txBody>
      </p:sp>
      <p:pic>
        <p:nvPicPr>
          <p:cNvPr id="537" name="Google Shape;537;p14"/>
          <p:cNvPicPr preferRelativeResize="0"/>
          <p:nvPr/>
        </p:nvPicPr>
        <p:blipFill rotWithShape="1">
          <a:blip r:embed="rId3">
            <a:alphaModFix/>
          </a:blip>
          <a:srcRect b="29153" l="6893" r="45822" t="0"/>
          <a:stretch/>
        </p:blipFill>
        <p:spPr>
          <a:xfrm>
            <a:off x="1509150" y="1553093"/>
            <a:ext cx="1131725" cy="1131724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rotWithShape="0" algn="bl" dir="2700000" dist="114300">
              <a:schemeClr val="dk2">
                <a:alpha val="20000"/>
              </a:schemeClr>
            </a:outerShdw>
          </a:effectLst>
        </p:spPr>
      </p:pic>
      <p:sp>
        <p:nvSpPr>
          <p:cNvPr id="538" name="Google Shape;538;p14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14"/>
          <p:cNvPicPr preferRelativeResize="0"/>
          <p:nvPr/>
        </p:nvPicPr>
        <p:blipFill rotWithShape="1">
          <a:blip r:embed="rId4">
            <a:alphaModFix/>
          </a:blip>
          <a:srcRect b="28695" l="40810" r="21443" t="14628"/>
          <a:stretch/>
        </p:blipFill>
        <p:spPr>
          <a:xfrm>
            <a:off x="4023750" y="1553093"/>
            <a:ext cx="1131725" cy="1131724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rotWithShape="0" algn="bl" dir="2700000" dist="114300">
              <a:schemeClr val="dk2">
                <a:alpha val="20000"/>
              </a:schemeClr>
            </a:outerShdw>
          </a:effectLst>
        </p:spPr>
      </p:pic>
      <p:pic>
        <p:nvPicPr>
          <p:cNvPr id="540" name="Google Shape;540;p14"/>
          <p:cNvPicPr preferRelativeResize="0"/>
          <p:nvPr/>
        </p:nvPicPr>
        <p:blipFill rotWithShape="1">
          <a:blip r:embed="rId3">
            <a:alphaModFix/>
          </a:blip>
          <a:srcRect b="29153" l="6893" r="45822" t="0"/>
          <a:stretch/>
        </p:blipFill>
        <p:spPr>
          <a:xfrm>
            <a:off x="6462150" y="1553093"/>
            <a:ext cx="1131725" cy="1131724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rotWithShape="0" algn="bl" dir="2700000" dist="114300">
              <a:schemeClr val="dk2">
                <a:alpha val="20000"/>
              </a:schemeClr>
            </a:outerShdw>
          </a:effectLst>
        </p:spPr>
      </p:pic>
      <p:sp>
        <p:nvSpPr>
          <p:cNvPr id="541" name="Google Shape;541;p14"/>
          <p:cNvSpPr txBox="1"/>
          <p:nvPr>
            <p:ph idx="4294967295" type="body"/>
          </p:nvPr>
        </p:nvSpPr>
        <p:spPr>
          <a:xfrm>
            <a:off x="3499775" y="3048850"/>
            <a:ext cx="22797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/>
              <a:t>Tram Vu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42" name="Google Shape;542;p14"/>
          <p:cNvSpPr txBox="1"/>
          <p:nvPr>
            <p:ph idx="4294967295" type="body"/>
          </p:nvPr>
        </p:nvSpPr>
        <p:spPr>
          <a:xfrm>
            <a:off x="5938175" y="3048850"/>
            <a:ext cx="22797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/>
              <a:t>Anh Bui</a:t>
            </a:r>
            <a:endParaRPr sz="1400"/>
          </a:p>
        </p:txBody>
      </p:sp>
      <p:pic>
        <p:nvPicPr>
          <p:cNvPr id="543" name="Google Shape;543;p14"/>
          <p:cNvPicPr preferRelativeResize="0"/>
          <p:nvPr/>
        </p:nvPicPr>
        <p:blipFill rotWithShape="1">
          <a:blip r:embed="rId5">
            <a:alphaModFix/>
          </a:blip>
          <a:srcRect b="35377" l="17404" r="11355" t="10313"/>
          <a:stretch/>
        </p:blipFill>
        <p:spPr>
          <a:xfrm>
            <a:off x="6459500" y="1553100"/>
            <a:ext cx="1145549" cy="11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4"/>
          <p:cNvPicPr preferRelativeResize="0"/>
          <p:nvPr/>
        </p:nvPicPr>
        <p:blipFill rotWithShape="1">
          <a:blip r:embed="rId6">
            <a:alphaModFix/>
          </a:blip>
          <a:srcRect b="20191" l="10096" r="10088" t="0"/>
          <a:stretch/>
        </p:blipFill>
        <p:spPr>
          <a:xfrm>
            <a:off x="1495688" y="1521963"/>
            <a:ext cx="1158650" cy="121440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rotWithShape="0" algn="bl" dir="2700000" dist="114300">
              <a:schemeClr val="dk2"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9" name="Google Shape;709;p32"/>
          <p:cNvSpPr/>
          <p:nvPr/>
        </p:nvSpPr>
        <p:spPr>
          <a:xfrm>
            <a:off x="4080575" y="3931913"/>
            <a:ext cx="625800" cy="66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0" name="Google Shape;710;p32"/>
          <p:cNvSpPr txBox="1"/>
          <p:nvPr/>
        </p:nvSpPr>
        <p:spPr>
          <a:xfrm>
            <a:off x="2553551" y="4530525"/>
            <a:ext cx="35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BETTER DIGITAL LEARNING</a:t>
            </a:r>
            <a:endParaRPr b="1" sz="2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1" name="Google Shape;711;p32"/>
          <p:cNvSpPr txBox="1"/>
          <p:nvPr>
            <p:ph type="title"/>
          </p:nvPr>
        </p:nvSpPr>
        <p:spPr>
          <a:xfrm>
            <a:off x="747925" y="377425"/>
            <a:ext cx="7805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DISCUSSION: 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highlight>
                  <a:schemeClr val="lt1"/>
                </a:highlight>
              </a:rPr>
              <a:t>HOW to not make</a:t>
            </a:r>
            <a:r>
              <a:rPr lang="en" sz="2900">
                <a:solidFill>
                  <a:schemeClr val="dk2"/>
                </a:solidFill>
                <a:highlight>
                  <a:schemeClr val="lt1"/>
                </a:highlight>
              </a:rPr>
              <a:t> the </a:t>
            </a: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gap even grow bigger?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712" name="Google Shape;712;p32"/>
          <p:cNvSpPr/>
          <p:nvPr/>
        </p:nvSpPr>
        <p:spPr>
          <a:xfrm>
            <a:off x="2526211" y="1950362"/>
            <a:ext cx="3600275" cy="576911"/>
          </a:xfrm>
          <a:custGeom>
            <a:rect b="b" l="l" r="r" t="t"/>
            <a:pathLst>
              <a:path extrusionOk="0" h="202" w="1261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  WIFI- COMPUTER</a:t>
            </a:r>
            <a:endParaRPr b="1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3" name="Google Shape;713;p32"/>
          <p:cNvSpPr/>
          <p:nvPr/>
        </p:nvSpPr>
        <p:spPr>
          <a:xfrm>
            <a:off x="2749810" y="2430042"/>
            <a:ext cx="3154200" cy="571245"/>
          </a:xfrm>
          <a:custGeom>
            <a:rect b="b" l="l" r="r" t="t"/>
            <a:pathLst>
              <a:path extrusionOk="0" h="200" w="1105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ACCESS</a:t>
            </a:r>
            <a:endParaRPr b="1"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4" name="Google Shape;714;p32"/>
          <p:cNvSpPr/>
          <p:nvPr/>
        </p:nvSpPr>
        <p:spPr>
          <a:xfrm>
            <a:off x="2518267" y="1650693"/>
            <a:ext cx="3603000" cy="3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2959100" y="2904056"/>
            <a:ext cx="2717800" cy="523200"/>
          </a:xfrm>
          <a:custGeom>
            <a:rect b="b" l="l" r="r" t="t"/>
            <a:pathLst>
              <a:path extrusionOk="0" h="200" w="1105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MENTAL HEALTH</a:t>
            </a:r>
            <a:endParaRPr b="1"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6" name="Google Shape;716;p32"/>
          <p:cNvSpPr/>
          <p:nvPr/>
        </p:nvSpPr>
        <p:spPr>
          <a:xfrm>
            <a:off x="3162300" y="3330025"/>
            <a:ext cx="2324100" cy="523200"/>
          </a:xfrm>
          <a:custGeom>
            <a:rect b="b" l="l" r="r" t="t"/>
            <a:pathLst>
              <a:path extrusionOk="0" h="200" w="1105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ENGAGEMENT</a:t>
            </a:r>
            <a:endParaRPr b="1"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7" name="Google Shape;717;p32"/>
          <p:cNvSpPr/>
          <p:nvPr/>
        </p:nvSpPr>
        <p:spPr>
          <a:xfrm>
            <a:off x="815050" y="1992250"/>
            <a:ext cx="1692000" cy="443100"/>
          </a:xfrm>
          <a:prstGeom prst="chevron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Expenditure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3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33"/>
          <p:cNvSpPr txBox="1"/>
          <p:nvPr>
            <p:ph type="title"/>
          </p:nvPr>
        </p:nvSpPr>
        <p:spPr>
          <a:xfrm>
            <a:off x="747925" y="225025"/>
            <a:ext cx="7805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Where to focus on educational expenditure?</a:t>
            </a:r>
            <a:endParaRPr b="1" sz="2800">
              <a:solidFill>
                <a:schemeClr val="dk2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24" name="Google Shape;7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00" y="1513222"/>
            <a:ext cx="5028899" cy="3014003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3"/>
          <p:cNvSpPr txBox="1"/>
          <p:nvPr/>
        </p:nvSpPr>
        <p:spPr>
          <a:xfrm>
            <a:off x="5884800" y="1513225"/>
            <a:ext cx="3017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Expenditure pays for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Faculty Salaries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Financial aid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Campus construction and upgrades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Transportation</a:t>
            </a: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services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School supplies (computers)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26" name="Google Shape;726;p33"/>
          <p:cNvPicPr preferRelativeResize="0"/>
          <p:nvPr/>
        </p:nvPicPr>
        <p:blipFill rotWithShape="1">
          <a:blip r:embed="rId4">
            <a:alphaModFix/>
          </a:blip>
          <a:srcRect b="0" l="0" r="0" t="4534"/>
          <a:stretch/>
        </p:blipFill>
        <p:spPr>
          <a:xfrm>
            <a:off x="710100" y="1513225"/>
            <a:ext cx="5028901" cy="3304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33"/>
          <p:cNvGrpSpPr/>
          <p:nvPr/>
        </p:nvGrpSpPr>
        <p:grpSpPr>
          <a:xfrm>
            <a:off x="1219200" y="3213100"/>
            <a:ext cx="7581900" cy="1170900"/>
            <a:chOff x="1219200" y="3213100"/>
            <a:chExt cx="7581900" cy="1170900"/>
          </a:xfrm>
        </p:grpSpPr>
        <p:grpSp>
          <p:nvGrpSpPr>
            <p:cNvPr id="728" name="Google Shape;728;p33"/>
            <p:cNvGrpSpPr/>
            <p:nvPr/>
          </p:nvGrpSpPr>
          <p:grpSpPr>
            <a:xfrm>
              <a:off x="1219200" y="3213100"/>
              <a:ext cx="4300050" cy="1170900"/>
              <a:chOff x="1219200" y="3213100"/>
              <a:chExt cx="4300050" cy="1170900"/>
            </a:xfrm>
          </p:grpSpPr>
          <p:sp>
            <p:nvSpPr>
              <p:cNvPr id="729" name="Google Shape;729;p33"/>
              <p:cNvSpPr/>
              <p:nvPr/>
            </p:nvSpPr>
            <p:spPr>
              <a:xfrm>
                <a:off x="1219200" y="3213100"/>
                <a:ext cx="2108100" cy="1170900"/>
              </a:xfrm>
              <a:prstGeom prst="ellipse">
                <a:avLst/>
              </a:prstGeom>
              <a:noFill/>
              <a:ln cap="flat" cmpd="sng" w="19050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30" name="Google Shape;730;p33"/>
              <p:cNvCxnSpPr/>
              <p:nvPr/>
            </p:nvCxnSpPr>
            <p:spPr>
              <a:xfrm>
                <a:off x="3327300" y="3924300"/>
                <a:ext cx="838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AA84F"/>
                </a:solidFill>
                <a:prstDash val="dash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731" name="Google Shape;731;p33"/>
              <p:cNvSpPr txBox="1"/>
              <p:nvPr/>
            </p:nvSpPr>
            <p:spPr>
              <a:xfrm>
                <a:off x="4269450" y="3598450"/>
                <a:ext cx="12498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6AA84F"/>
                    </a:solidFill>
                    <a:latin typeface="Dosis"/>
                    <a:ea typeface="Dosis"/>
                    <a:cs typeface="Dosis"/>
                    <a:sym typeface="Dosis"/>
                  </a:rPr>
                  <a:t>Expenditure focused</a:t>
                </a:r>
                <a:endParaRPr>
                  <a:solidFill>
                    <a:srgbClr val="6AA84F"/>
                  </a:solidFill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cxnSp>
          <p:nvCxnSpPr>
            <p:cNvPr id="732" name="Google Shape;732;p33"/>
            <p:cNvCxnSpPr>
              <a:stCxn id="733" idx="1"/>
            </p:cNvCxnSpPr>
            <p:nvPr/>
          </p:nvCxnSpPr>
          <p:spPr>
            <a:xfrm rot="10800000">
              <a:off x="5257800" y="3949700"/>
              <a:ext cx="762000" cy="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sp>
          <p:nvSpPr>
            <p:cNvPr id="733" name="Google Shape;733;p33"/>
            <p:cNvSpPr/>
            <p:nvPr/>
          </p:nvSpPr>
          <p:spPr>
            <a:xfrm>
              <a:off x="6019800" y="3759200"/>
              <a:ext cx="2781300" cy="381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4"/>
          <p:cNvSpPr txBox="1"/>
          <p:nvPr>
            <p:ph idx="4294967295" type="ctrTitle"/>
          </p:nvPr>
        </p:nvSpPr>
        <p:spPr>
          <a:xfrm>
            <a:off x="3210925" y="1073744"/>
            <a:ext cx="5301600" cy="17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Focus on Education </a:t>
            </a:r>
            <a:r>
              <a:rPr b="1" lang="en" sz="3000"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&amp; </a:t>
            </a:r>
            <a:endParaRPr b="1" sz="3000"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S</a:t>
            </a:r>
            <a:r>
              <a:rPr b="1" lang="en" sz="3000"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olve</a:t>
            </a:r>
            <a:r>
              <a:rPr b="1" lang="en" sz="3000"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Digital Learning </a:t>
            </a:r>
            <a:endParaRPr b="1" sz="3000"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basic needs</a:t>
            </a:r>
            <a:endParaRPr b="1" sz="3000"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39" name="Google Shape;739;p34"/>
          <p:cNvSpPr txBox="1"/>
          <p:nvPr>
            <p:ph idx="4294967295" type="subTitle"/>
          </p:nvPr>
        </p:nvSpPr>
        <p:spPr>
          <a:xfrm>
            <a:off x="3210875" y="2864174"/>
            <a:ext cx="53016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Expenditures for Education reflect the level of Education-oriented. 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Less education-oriented State should review their expenditures, reallocate funds and help its students by investing in their basic needs. 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740" name="Google Shape;740;p34"/>
          <p:cNvSpPr/>
          <p:nvPr/>
        </p:nvSpPr>
        <p:spPr>
          <a:xfrm>
            <a:off x="904426" y="1073749"/>
            <a:ext cx="1914457" cy="1909189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1" name="Google Shape;741;p34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References</a:t>
            </a:r>
            <a:endParaRPr b="1" sz="3600">
              <a:solidFill>
                <a:schemeClr val="dk2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7" name="Google Shape;747;p35"/>
          <p:cNvSpPr txBox="1"/>
          <p:nvPr/>
        </p:nvSpPr>
        <p:spPr>
          <a:xfrm>
            <a:off x="697100" y="1120850"/>
            <a:ext cx="6530400" cy="30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McKinsey, 2022, </a:t>
            </a: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COVID-19 and learning loss—disparities grow and students need help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3"/>
              </a:rPr>
              <a:t>https://www.mckinsey.com/industries/public-and-social-sector/our-insights/covid-19-and-learning-loss-disparities-grow-and-students-need-help?fbclid=IwAR208dJcNPD9YqAHSm_hdquu1CmDNOV77aQ99fqJGX7ZYdpLKXI-2_Plzj8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KFF, 2022, </a:t>
            </a:r>
            <a:r>
              <a:rPr b="1" lang="en" sz="1200">
                <a:solidFill>
                  <a:srgbClr val="33333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Black, Hispanic, and Low-Income Workers are Much Less Likely to Feel ‘Very Safe’ at Work</a:t>
            </a: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KAISER FAMILY FOUNDATION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5"/>
              </a:rPr>
              <a:t>https://www.kff.org/coronavirus-covid-19/?fbclid=IwAR3cSex_Tp3JcFdkpW1GIyfJVtjm9DcVvttw0IfWKwt87b9OqK</a:t>
            </a:r>
            <a:r>
              <a:rPr b="1" lang="en" sz="12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6"/>
              </a:rPr>
              <a:t>Mh</a:t>
            </a:r>
            <a:r>
              <a:rPr b="1" lang="en" sz="12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7"/>
              </a:rPr>
              <a:t>oJ49NYQ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WHO, 2022, </a:t>
            </a:r>
            <a:r>
              <a:rPr b="1" lang="en" sz="1200">
                <a:solidFill>
                  <a:srgbClr val="3C4245"/>
                </a:solidFill>
              </a:rPr>
              <a:t>COVID-19 pandemic triggers 25% increase in prevalence of anxiety and depression worldwide, World Health Organization. </a:t>
            </a:r>
            <a:endParaRPr b="1" sz="1200">
              <a:solidFill>
                <a:srgbClr val="3C42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https://www.who.int/news/item/02-03-2022-covid-19-pandemic-triggers-25-increase-in-prevalence-of-anxiety-and-depression-worldwide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8" name="Google Shape;748;p35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References</a:t>
            </a:r>
            <a:endParaRPr b="1" sz="3600">
              <a:solidFill>
                <a:schemeClr val="dk2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697100" y="1044650"/>
            <a:ext cx="65304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OECD, 2022,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The unequal impact of COVID-19: A spotlight on frontline workers, migrants and racial/ethnic minorities,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Organisation for Economic Co-operation and Development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https://www.oecd.org/coronavirus/policy-responses/the-unequal-impact-of-covid-19-a-spotlight-on-frontline-workers-migrants-and-racial-ethnic-minorities-f36e931e/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NCES, 2020, Children’s Internet Access at Home (Table 702.12 &amp; Tabel 702.40)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https://nces.ed.gov/programs/coe/indicator/cch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PNAS,  2021,  Pandemic precarity: COVID-19 is exposing and exacerbating inequalities in the American heartland,  Proceedings of National Academy of Sciences of USA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https://www.pnas.org/doi/10.1073/pnas.2020685118#bibliography 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KFF,  2022,  Adults Reporting Symptoms of Anxiety or Depressive Disorder During COVID-19 Pandemic, KAISER FAMILY FOUNDATION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https://www.kff.org/other/state-indicator/adults-reporting-symptoms-of-anxiety-or-depressive-disorder-during-covid-19-pandemic/?currentTimeframe=0&amp;sortModel=%7B%22colId%22:%22Location%22,%22sort%22:%22asc%22%7D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5" name="Google Shape;755;p36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7"/>
          <p:cNvSpPr txBox="1"/>
          <p:nvPr>
            <p:ph idx="4294967295" type="ctrTitle"/>
          </p:nvPr>
        </p:nvSpPr>
        <p:spPr>
          <a:xfrm>
            <a:off x="3204444" y="1654700"/>
            <a:ext cx="3229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THANKS!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761" name="Google Shape;761;p37"/>
          <p:cNvSpPr/>
          <p:nvPr/>
        </p:nvSpPr>
        <p:spPr>
          <a:xfrm>
            <a:off x="1821132" y="1689622"/>
            <a:ext cx="1180108" cy="1089975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762" name="Google Shape;762;p37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37"/>
          <p:cNvSpPr txBox="1"/>
          <p:nvPr>
            <p:ph idx="4294967295" type="ctrTitle"/>
          </p:nvPr>
        </p:nvSpPr>
        <p:spPr>
          <a:xfrm>
            <a:off x="3354450" y="2779600"/>
            <a:ext cx="2715600" cy="442200"/>
          </a:xfrm>
          <a:prstGeom prst="rect">
            <a:avLst/>
          </a:prstGeom>
          <a:solidFill>
            <a:schemeClr val="accent6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Any questions?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8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9" name="Google Shape;769;p3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But in s</a:t>
            </a:r>
            <a:r>
              <a:rPr lang="en" sz="2800">
                <a:solidFill>
                  <a:schemeClr val="dk2"/>
                </a:solidFill>
              </a:rPr>
              <a:t>ame economic status, Blacks have lower access and engagement 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770" name="Google Shape;7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374425"/>
            <a:ext cx="7748372" cy="17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3081275"/>
            <a:ext cx="7748377" cy="17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7" name="Google Shape;7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50" y="2581986"/>
            <a:ext cx="7711105" cy="202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533400"/>
            <a:ext cx="7739088" cy="20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3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0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5" name="Google Shape;785;p40"/>
          <p:cNvSpPr txBox="1"/>
          <p:nvPr>
            <p:ph type="title"/>
          </p:nvPr>
        </p:nvSpPr>
        <p:spPr>
          <a:xfrm>
            <a:off x="747925" y="225025"/>
            <a:ext cx="7119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chemeClr val="lt1"/>
                </a:highlight>
              </a:rPr>
              <a:t>COVID-19 triggers depression and highlighted disparities between ethnics.</a:t>
            </a:r>
            <a:endParaRPr sz="2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786" name="Google Shape;786;p40"/>
          <p:cNvSpPr txBox="1"/>
          <p:nvPr/>
        </p:nvSpPr>
        <p:spPr>
          <a:xfrm>
            <a:off x="1086000" y="1981200"/>
            <a:ext cx="670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Loneliness, fear of infection, suffering and death for oneself and for loved ones, grief after bereavement and 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financial worries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have also all been cited as 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stressors leading to anxiety and depression.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7" name="Google Shape;787;p40"/>
          <p:cNvSpPr txBox="1"/>
          <p:nvPr/>
        </p:nvSpPr>
        <p:spPr>
          <a:xfrm>
            <a:off x="1086000" y="2893200"/>
            <a:ext cx="656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40000"/>
              </a:lnSpc>
              <a:spcBef>
                <a:spcPts val="4400"/>
              </a:spcBef>
              <a:spcAft>
                <a:spcPts val="170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Minority workers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were more likely to 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lose their employment than white workers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in the 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same industries and occupations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(OECD, 2022)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8" name="Google Shape;788;p40"/>
          <p:cNvSpPr txBox="1"/>
          <p:nvPr/>
        </p:nvSpPr>
        <p:spPr>
          <a:xfrm>
            <a:off x="1112250" y="3741875"/>
            <a:ext cx="69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Blacks and Hispanics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 are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lagging behind in the recovery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(OECD, 2022)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9" name="Google Shape;789;p40"/>
          <p:cNvSpPr txBox="1"/>
          <p:nvPr/>
        </p:nvSpPr>
        <p:spPr>
          <a:xfrm>
            <a:off x="1066800" y="1295400"/>
            <a:ext cx="650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COVID-19 pandemic triggers 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25% increase in prevalence of anxiety and depression worldwide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(WHO, 2022).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1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" name="Google Shape;7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1350"/>
            <a:ext cx="8223575" cy="26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1"/>
          <p:cNvSpPr txBox="1"/>
          <p:nvPr/>
        </p:nvSpPr>
        <p:spPr>
          <a:xfrm>
            <a:off x="640400" y="213475"/>
            <a:ext cx="530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Trong cung dieu kien high -free lunch ngheo, black luc nao cung co engagement thap hon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97" name="Google Shape;7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67200"/>
            <a:ext cx="8579348" cy="28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15"/>
          <p:cNvSpPr txBox="1"/>
          <p:nvPr>
            <p:ph type="title"/>
          </p:nvPr>
        </p:nvSpPr>
        <p:spPr>
          <a:xfrm>
            <a:off x="747925" y="225025"/>
            <a:ext cx="7805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Black is already behind in learning . 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And now the gap is even bigger after Covid-19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551" name="Google Shape;551;p15"/>
          <p:cNvPicPr preferRelativeResize="0"/>
          <p:nvPr/>
        </p:nvPicPr>
        <p:blipFill rotWithShape="1">
          <a:blip r:embed="rId3">
            <a:alphaModFix/>
          </a:blip>
          <a:srcRect b="9132" l="0" r="0" t="0"/>
          <a:stretch/>
        </p:blipFill>
        <p:spPr>
          <a:xfrm>
            <a:off x="1460400" y="1333688"/>
            <a:ext cx="6026366" cy="310508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5"/>
          <p:cNvSpPr txBox="1"/>
          <p:nvPr/>
        </p:nvSpPr>
        <p:spPr>
          <a:xfrm>
            <a:off x="3670200" y="4545500"/>
            <a:ext cx="406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Sources: McKinsey, 2022, COVID-19 and learning loss—disparities grow and students need help</a:t>
            </a:r>
            <a:endParaRPr sz="8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2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42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Anxiety and Depression from Covid-19 do affect Access and Engagement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805" name="Google Shape;805;p42"/>
          <p:cNvPicPr preferRelativeResize="0"/>
          <p:nvPr/>
        </p:nvPicPr>
        <p:blipFill rotWithShape="1">
          <a:blip r:embed="rId3">
            <a:alphaModFix/>
          </a:blip>
          <a:srcRect b="2243" l="3055" r="1470" t="1888"/>
          <a:stretch/>
        </p:blipFill>
        <p:spPr>
          <a:xfrm>
            <a:off x="807850" y="1433350"/>
            <a:ext cx="3811899" cy="32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3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1" name="Google Shape;811;p4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Conditions for learning have improved significantly since the spring</a:t>
            </a:r>
            <a:endParaRPr b="1" sz="2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2" name="Google Shape;812;p43"/>
          <p:cNvSpPr txBox="1"/>
          <p:nvPr/>
        </p:nvSpPr>
        <p:spPr>
          <a:xfrm>
            <a:off x="1138500" y="1270625"/>
            <a:ext cx="64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00" y="1279925"/>
            <a:ext cx="5975773" cy="35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3"/>
          <p:cNvSpPr txBox="1"/>
          <p:nvPr/>
        </p:nvSpPr>
        <p:spPr>
          <a:xfrm>
            <a:off x="6694075" y="3547000"/>
            <a:ext cx="206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“New York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was one of the first to return to in-person instruction after the pandemic hit in 2020. They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started a hybrid plan in the fall of 2020”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 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ABCNews, 2022)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5" name="Google Shape;815;p43"/>
          <p:cNvSpPr txBox="1"/>
          <p:nvPr/>
        </p:nvSpPr>
        <p:spPr>
          <a:xfrm>
            <a:off x="6705600" y="1828800"/>
            <a:ext cx="30000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ABCNews, 2022, NYC mayor considering virtual learning plan for schools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https://abcnews.go.com/Health/wireStory/reversal-nyc-mayor-remote-option-schools-82248518?fbclid=IwAR2nDLptVii2y6D8k7ozy42CcA7n-vcZlk-ed5u3ChDiGpCEiJJrQ7J1DQE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6"/>
          <p:cNvSpPr txBox="1"/>
          <p:nvPr>
            <p:ph idx="4294967295" type="ctrTitle"/>
          </p:nvPr>
        </p:nvSpPr>
        <p:spPr>
          <a:xfrm>
            <a:off x="3328325" y="2380047"/>
            <a:ext cx="2315700" cy="442200"/>
          </a:xfrm>
          <a:prstGeom prst="rect">
            <a:avLst/>
          </a:prstGeom>
          <a:solidFill>
            <a:schemeClr val="accent6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BIG QUESTION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58" name="Google Shape;558;p16"/>
          <p:cNvSpPr txBox="1"/>
          <p:nvPr>
            <p:ph idx="4294967295" type="subTitle"/>
          </p:nvPr>
        </p:nvSpPr>
        <p:spPr>
          <a:xfrm>
            <a:off x="1159625" y="2752450"/>
            <a:ext cx="7225200" cy="13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Why</a:t>
            </a:r>
            <a:r>
              <a:rPr b="1" lang="en" sz="3700">
                <a:solidFill>
                  <a:schemeClr val="dk2"/>
                </a:solidFill>
              </a:rPr>
              <a:t> education gap between Black &amp; White grows bigger?</a:t>
            </a:r>
            <a:endParaRPr b="1" sz="3700">
              <a:solidFill>
                <a:schemeClr val="dk2"/>
              </a:solidFill>
            </a:endParaRPr>
          </a:p>
        </p:txBody>
      </p:sp>
      <p:sp>
        <p:nvSpPr>
          <p:cNvPr id="559" name="Google Shape;559;p16"/>
          <p:cNvSpPr/>
          <p:nvPr/>
        </p:nvSpPr>
        <p:spPr>
          <a:xfrm>
            <a:off x="4572753" y="647124"/>
            <a:ext cx="1323528" cy="134114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60" name="Google Shape;560;p16"/>
          <p:cNvSpPr/>
          <p:nvPr/>
        </p:nvSpPr>
        <p:spPr>
          <a:xfrm rot="1473079">
            <a:off x="3369357" y="1316756"/>
            <a:ext cx="773817" cy="75376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61" name="Google Shape;561;p16"/>
          <p:cNvSpPr/>
          <p:nvPr/>
        </p:nvSpPr>
        <p:spPr>
          <a:xfrm>
            <a:off x="4316768" y="518958"/>
            <a:ext cx="338774" cy="32920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62" name="Google Shape;562;p16"/>
          <p:cNvSpPr/>
          <p:nvPr/>
        </p:nvSpPr>
        <p:spPr>
          <a:xfrm rot="2487273">
            <a:off x="4098884" y="2012731"/>
            <a:ext cx="241052" cy="234241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63" name="Google Shape;563;p16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DIGITAL LEARNING OVERVIEW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69" name="Google Shape;569;p17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17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838200" y="1442675"/>
            <a:ext cx="4571951" cy="299907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7"/>
          <p:cNvSpPr txBox="1"/>
          <p:nvPr/>
        </p:nvSpPr>
        <p:spPr>
          <a:xfrm>
            <a:off x="5578825" y="1409500"/>
            <a:ext cx="273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Based on :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Access 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(% student access page)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Engagement Index 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(number of page load)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Product Use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2" name="Google Shape;572;p17"/>
          <p:cNvSpPr txBox="1"/>
          <p:nvPr/>
        </p:nvSpPr>
        <p:spPr>
          <a:xfrm>
            <a:off x="5578825" y="2933500"/>
            <a:ext cx="2739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Looking through: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By Black/White student group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By Locale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By Economic Condition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By Top product used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8"/>
          <p:cNvSpPr txBox="1"/>
          <p:nvPr>
            <p:ph type="title"/>
          </p:nvPr>
        </p:nvSpPr>
        <p:spPr>
          <a:xfrm>
            <a:off x="747925" y="225025"/>
            <a:ext cx="7283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Blacks have lower access and engagement 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than its White peers.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578" name="Google Shape;578;p18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75" y="1281125"/>
            <a:ext cx="6964950" cy="16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2990025"/>
            <a:ext cx="6964949" cy="16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9"/>
          <p:cNvSpPr txBox="1"/>
          <p:nvPr>
            <p:ph type="title"/>
          </p:nvPr>
        </p:nvSpPr>
        <p:spPr>
          <a:xfrm>
            <a:off x="747925" y="225025"/>
            <a:ext cx="795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T</a:t>
            </a: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he more we move away from the urban context, the higher the levels of digital engagement</a:t>
            </a:r>
            <a:endParaRPr sz="32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586" name="Google Shape;586;p19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00" y="1544675"/>
            <a:ext cx="7995976" cy="29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0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3" name="Google Shape;5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483100"/>
            <a:ext cx="7629575" cy="285781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White lives in all locations whereas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Black lives only in City and Suburbs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1"/>
          <p:cNvSpPr txBox="1"/>
          <p:nvPr>
            <p:ph type="title"/>
          </p:nvPr>
        </p:nvSpPr>
        <p:spPr>
          <a:xfrm>
            <a:off x="747925" y="225025"/>
            <a:ext cx="8396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Students with better</a:t>
            </a: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 Economic condition 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have higher access, and so does engagement index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600" name="Google Shape;600;p21"/>
          <p:cNvSpPr txBox="1"/>
          <p:nvPr>
            <p:ph idx="12" type="sldNum"/>
          </p:nvPr>
        </p:nvSpPr>
        <p:spPr>
          <a:xfrm>
            <a:off x="8553675" y="4763624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21"/>
          <p:cNvSpPr txBox="1"/>
          <p:nvPr/>
        </p:nvSpPr>
        <p:spPr>
          <a:xfrm>
            <a:off x="1391125" y="4507350"/>
            <a:ext cx="679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Dosis"/>
                <a:ea typeface="Dosis"/>
                <a:cs typeface="Dosis"/>
                <a:sym typeface="Dosis"/>
              </a:rPr>
              <a:t>*Note: If students are eligible for free lunch, they are more likely under worse economic condition. </a:t>
            </a:r>
            <a:endParaRPr i="1" sz="1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2" name="Google Shape;6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844" y="2959905"/>
            <a:ext cx="7044146" cy="148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300" y="1433525"/>
            <a:ext cx="7044159" cy="152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